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95" r:id="rId2"/>
    <p:sldId id="302" r:id="rId3"/>
    <p:sldId id="296" r:id="rId4"/>
    <p:sldId id="338" r:id="rId5"/>
    <p:sldId id="298" r:id="rId6"/>
    <p:sldId id="342" r:id="rId7"/>
    <p:sldId id="360" r:id="rId8"/>
    <p:sldId id="361" r:id="rId9"/>
    <p:sldId id="362" r:id="rId10"/>
    <p:sldId id="363" r:id="rId11"/>
    <p:sldId id="365" r:id="rId12"/>
    <p:sldId id="364" r:id="rId13"/>
    <p:sldId id="358" r:id="rId14"/>
    <p:sldId id="359" r:id="rId15"/>
    <p:sldId id="368" r:id="rId16"/>
    <p:sldId id="369" r:id="rId17"/>
    <p:sldId id="366" r:id="rId18"/>
    <p:sldId id="370" r:id="rId19"/>
    <p:sldId id="299" r:id="rId20"/>
    <p:sldId id="371" r:id="rId21"/>
  </p:sldIdLst>
  <p:sldSz cx="12192000" cy="6858000"/>
  <p:notesSz cx="6858000" cy="9144000"/>
  <p:custDataLst>
    <p:tags r:id="rId23"/>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1">
          <p15:clr>
            <a:srgbClr val="A4A3A4"/>
          </p15:clr>
        </p15:guide>
        <p15:guide id="2" orient="horz" pos="298">
          <p15:clr>
            <a:srgbClr val="A4A3A4"/>
          </p15:clr>
        </p15:guide>
        <p15:guide id="3" orient="horz" pos="4124">
          <p15:clr>
            <a:srgbClr val="A4A3A4"/>
          </p15:clr>
        </p15:guide>
        <p15:guide id="4" pos="3809">
          <p15:clr>
            <a:srgbClr val="A4A3A4"/>
          </p15:clr>
        </p15:guide>
        <p15:guide id="5" pos="58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ker wen" initials="jw"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4674"/>
  </p:normalViewPr>
  <p:slideViewPr>
    <p:cSldViewPr snapToGrid="0" snapToObjects="1">
      <p:cViewPr varScale="1">
        <p:scale>
          <a:sx n="115" d="100"/>
          <a:sy n="115" d="100"/>
        </p:scale>
        <p:origin x="354" y="96"/>
      </p:cViewPr>
      <p:guideLst>
        <p:guide orient="horz" pos="2281"/>
        <p:guide orient="horz" pos="298"/>
        <p:guide orient="horz" pos="4124"/>
        <p:guide pos="3809"/>
        <p:guide pos="58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27298-6CB9-4ACB-BB12-7F75F06D4BB4}" type="datetimeFigureOut">
              <a:rPr lang="zh-CN" altLang="en-US" smtClean="0"/>
              <a:t>2023/6/23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869FB-3FC2-4617-8655-B1CA3DFD222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60C7B4-1492-4994-A5E3-29D8B85206FA}"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3882314" y="1181451"/>
            <a:ext cx="4495104" cy="4495104"/>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952455" y="-12701"/>
            <a:ext cx="1049298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8015258"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srcRect/>
          <a:stretch>
            <a:fillRect/>
          </a:stretch>
        </p:blipFill>
        <p:spPr>
          <a:xfrm flipH="1">
            <a:off x="0"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7739212" y="0"/>
            <a:ext cx="4452788" cy="6862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charset="-122"/>
                <a:ea typeface="微软雅黑" panose="020B0503020204020204" charset="-122"/>
                <a:cs typeface="微软雅黑" panose="020B050302020402020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7.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18.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image" Target="../media/image20.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5.m4a"/><Relationship Id="rId7" Type="http://schemas.openxmlformats.org/officeDocument/2006/relationships/image" Target="../media/image22.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7.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7.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24.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7.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6.m4a"/><Relationship Id="rId7" Type="http://schemas.openxmlformats.org/officeDocument/2006/relationships/image" Target="../media/image10.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测试方案</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9" name="音频 8">
            <a:hlinkClick r:id="" action="ppaction://media"/>
            <a:extLst>
              <a:ext uri="{FF2B5EF4-FFF2-40B4-BE49-F238E27FC236}">
                <a16:creationId xmlns:a16="http://schemas.microsoft.com/office/drawing/2014/main" id="{83F9449F-3DE0-4ECF-90C6-BCA25E4BC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909"/>
    </mc:Choice>
    <mc:Fallback xmlns="">
      <p:transition advTm="3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build="p"/>
      <p:bldP spid="3" grpId="1" build="p"/>
      <p:bldP spid="4" grpId="0" build="p"/>
      <p:bldP spid="4" grpId="1" build="p"/>
      <p:bldP spid="7" grpId="0" bldLvl="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74980" y="2320406"/>
            <a:ext cx="6674485"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选择与上不同的数据分布生成 12*5000 条训练集数据和 5000 条测试集数据，重复实验操作</a:t>
            </a:r>
            <a:r>
              <a:rPr lang="zh-CN">
                <a:latin typeface="微软雅黑" panose="020B0503020204020204" charset="-122"/>
                <a:ea typeface="微软雅黑" panose="020B0503020204020204" charset="-122"/>
                <a:cs typeface="微软雅黑" panose="020B0503020204020204" charset="-122"/>
              </a:rPr>
              <a:t>。</a:t>
            </a:r>
          </a:p>
        </p:txBody>
      </p:sp>
      <p:pic>
        <p:nvPicPr>
          <p:cNvPr id="21" name="图片 21" descr="未命名 (8)"/>
          <p:cNvPicPr>
            <a:picLocks noChangeAspect="1"/>
          </p:cNvPicPr>
          <p:nvPr/>
        </p:nvPicPr>
        <p:blipFill>
          <a:blip r:embed="rId6"/>
          <a:stretch>
            <a:fillRect/>
          </a:stretch>
        </p:blipFill>
        <p:spPr>
          <a:xfrm>
            <a:off x="842010" y="3169285"/>
            <a:ext cx="5872480" cy="3251835"/>
          </a:xfrm>
          <a:prstGeom prst="rect">
            <a:avLst/>
          </a:prstGeom>
        </p:spPr>
      </p:pic>
      <p:pic>
        <p:nvPicPr>
          <p:cNvPr id="4" name="音频 3">
            <a:hlinkClick r:id="" action="ppaction://media"/>
            <a:extLst>
              <a:ext uri="{FF2B5EF4-FFF2-40B4-BE49-F238E27FC236}">
                <a16:creationId xmlns:a16="http://schemas.microsoft.com/office/drawing/2014/main" id="{F9AD1B66-2808-4555-BCA3-3D1092BB82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8753"/>
    </mc:Choice>
    <mc:Fallback xmlns="">
      <p:transition advTm="8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1000" fill="hold"/>
                                        <p:tgtEl>
                                          <p:spTgt spid="21"/>
                                        </p:tgtEl>
                                        <p:attrNameLst>
                                          <p:attrName>ppt_w</p:attrName>
                                        </p:attrNameLst>
                                      </p:cBhvr>
                                      <p:tavLst>
                                        <p:tav tm="0">
                                          <p:val>
                                            <p:strVal val="#ppt_w*0.70"/>
                                          </p:val>
                                        </p:tav>
                                        <p:tav tm="100000">
                                          <p:val>
                                            <p:strVal val="#ppt_w"/>
                                          </p:val>
                                        </p:tav>
                                      </p:tavLst>
                                    </p:anim>
                                    <p:anim calcmode="lin" valueType="num">
                                      <p:cBhvr>
                                        <p:cTn id="23" dur="1000" fill="hold"/>
                                        <p:tgtEl>
                                          <p:spTgt spid="21"/>
                                        </p:tgtEl>
                                        <p:attrNameLst>
                                          <p:attrName>ppt_h</p:attrName>
                                        </p:attrNameLst>
                                      </p:cBhvr>
                                      <p:tavLst>
                                        <p:tav tm="0">
                                          <p:val>
                                            <p:strVal val="#ppt_h"/>
                                          </p:val>
                                        </p:tav>
                                        <p:tav tm="100000">
                                          <p:val>
                                            <p:strVal val="#ppt_h"/>
                                          </p:val>
                                        </p:tav>
                                      </p:tavLst>
                                    </p:anim>
                                    <p:animEffect transition="in" filter="fade">
                                      <p:cBhvr>
                                        <p:cTn id="2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10" name="文本框 9"/>
          <p:cNvSpPr txBox="1"/>
          <p:nvPr/>
        </p:nvSpPr>
        <p:spPr>
          <a:xfrm>
            <a:off x="474980" y="1910715"/>
            <a:ext cx="8530590" cy="1529715"/>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加入分层模型后，在终端设备数较少的实验环境下，实验耗时大于不分层的原始模型；但随着终端设备数量的增多，层次模型的耗时减幅大于非层次模型。当终端设备达到一定数量时，层次模型的耗时少于非层次模型，并随着终端设备数量的增多，差距进一步增大。</a:t>
            </a:r>
          </a:p>
        </p:txBody>
      </p:sp>
      <p:grpSp>
        <p:nvGrpSpPr>
          <p:cNvPr id="6" name="组合 5"/>
          <p:cNvGrpSpPr/>
          <p:nvPr/>
        </p:nvGrpSpPr>
        <p:grpSpPr>
          <a:xfrm>
            <a:off x="474980" y="3192780"/>
            <a:ext cx="8211820" cy="2743200"/>
            <a:chOff x="748" y="5028"/>
            <a:chExt cx="12932" cy="4320"/>
          </a:xfrm>
        </p:grpSpPr>
        <p:pic>
          <p:nvPicPr>
            <p:cNvPr id="3" name="图片 2"/>
            <p:cNvPicPr>
              <a:picLocks noChangeAspect="1"/>
            </p:cNvPicPr>
            <p:nvPr/>
          </p:nvPicPr>
          <p:blipFill>
            <a:blip r:embed="rId6"/>
            <a:stretch>
              <a:fillRect/>
            </a:stretch>
          </p:blipFill>
          <p:spPr>
            <a:xfrm>
              <a:off x="5902" y="5028"/>
              <a:ext cx="7778" cy="4321"/>
            </a:xfrm>
            <a:prstGeom prst="rect">
              <a:avLst/>
            </a:prstGeom>
          </p:spPr>
        </p:pic>
        <p:sp>
          <p:nvSpPr>
            <p:cNvPr id="4" name="文本框 3"/>
            <p:cNvSpPr txBox="1"/>
            <p:nvPr/>
          </p:nvSpPr>
          <p:spPr>
            <a:xfrm>
              <a:off x="748" y="5418"/>
              <a:ext cx="4864" cy="3542"/>
            </a:xfrm>
            <a:prstGeom prst="rect">
              <a:avLst/>
            </a:prstGeom>
            <a:noFill/>
          </p:spPr>
          <p:txBody>
            <a:bodyPr wrap="square" rtlCol="0" anchor="t">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sym typeface="+mn-ea"/>
                </a:rPr>
                <a:t>这是因为设备、边服务器、云服务器和可信服务器之间的通信相互之间无绝对制约关系，当数据量增加时，形成简易的流水线机制，加速系统数据的处理。</a:t>
              </a:r>
              <a:endParaRPr lang="zh-CN" altLang="en-US"/>
            </a:p>
          </p:txBody>
        </p:sp>
      </p:grpSp>
      <p:pic>
        <p:nvPicPr>
          <p:cNvPr id="7" name="音频 6">
            <a:hlinkClick r:id="" action="ppaction://media"/>
            <a:extLst>
              <a:ext uri="{FF2B5EF4-FFF2-40B4-BE49-F238E27FC236}">
                <a16:creationId xmlns:a16="http://schemas.microsoft.com/office/drawing/2014/main" id="{91790159-D3D9-43C3-8084-E5E013ADD4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55868"/>
    </mc:Choice>
    <mc:Fallback xmlns="">
      <p:transition advTm="5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bldLst>
      <p:bldP spid="15" grpId="0"/>
      <p:bldP spid="15" grpId="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10" name="文本框 9"/>
          <p:cNvSpPr txBox="1"/>
          <p:nvPr/>
        </p:nvSpPr>
        <p:spPr>
          <a:xfrm>
            <a:off x="474980" y="1882140"/>
            <a:ext cx="3794125" cy="224917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在实际应用中，连接设备数量较多，如在谷歌的手机输入法预测模型中，每轮参与训练的手机数量达50-</a:t>
            </a:r>
            <a:r>
              <a:rPr lang="en-US">
                <a:latin typeface="微软雅黑" panose="020B0503020204020204" charset="-122"/>
                <a:ea typeface="微软雅黑" panose="020B0503020204020204" charset="-122"/>
                <a:cs typeface="微软雅黑" panose="020B0503020204020204" charset="-122"/>
              </a:rPr>
              <a:t>5</a:t>
            </a:r>
            <a:r>
              <a:rPr>
                <a:latin typeface="微软雅黑" panose="020B0503020204020204" charset="-122"/>
                <a:ea typeface="微软雅黑" panose="020B0503020204020204" charset="-122"/>
                <a:cs typeface="微软雅黑" panose="020B0503020204020204" charset="-122"/>
              </a:rPr>
              <a:t>000部，故采用云-边-端层次模型，有助于提高模型训练效率</a:t>
            </a:r>
            <a:r>
              <a:rPr lang="zh-CN">
                <a:latin typeface="微软雅黑" panose="020B0503020204020204" charset="-122"/>
                <a:ea typeface="微软雅黑" panose="020B0503020204020204" charset="-122"/>
                <a:cs typeface="微软雅黑" panose="020B0503020204020204" charset="-122"/>
              </a:rPr>
              <a:t>。</a:t>
            </a:r>
            <a:endParaRPr>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74980" y="4152265"/>
            <a:ext cx="3684270" cy="2249170"/>
          </a:xfrm>
          <a:prstGeom prst="rect">
            <a:avLst/>
          </a:prstGeom>
          <a:noFill/>
        </p:spPr>
        <p:txBody>
          <a:bodyPr wrap="square" rtlCol="0" anchor="t">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sym typeface="+mn-ea"/>
              </a:rPr>
              <a:t>云边计算模型</a:t>
            </a:r>
            <a:r>
              <a:rPr lang="zh-CN">
                <a:latin typeface="微软雅黑" panose="020B0503020204020204" charset="-122"/>
                <a:ea typeface="微软雅黑" panose="020B0503020204020204" charset="-122"/>
                <a:cs typeface="微软雅黑" panose="020B0503020204020204" charset="-122"/>
                <a:sym typeface="+mn-ea"/>
              </a:rPr>
              <a:t>具有</a:t>
            </a:r>
            <a:r>
              <a:rPr>
                <a:latin typeface="微软雅黑" panose="020B0503020204020204" charset="-122"/>
                <a:ea typeface="微软雅黑" panose="020B0503020204020204" charset="-122"/>
                <a:cs typeface="微软雅黑" panose="020B0503020204020204" charset="-122"/>
                <a:sym typeface="+mn-ea"/>
              </a:rPr>
              <a:t>“近端、多层、资源池”特点</a:t>
            </a:r>
            <a:r>
              <a:rPr lang="zh-CN">
                <a:latin typeface="微软雅黑" panose="020B0503020204020204" charset="-122"/>
                <a:ea typeface="微软雅黑" panose="020B0503020204020204" charset="-122"/>
                <a:cs typeface="微软雅黑" panose="020B0503020204020204" charset="-122"/>
                <a:sym typeface="+mn-ea"/>
              </a:rPr>
              <a:t>，</a:t>
            </a:r>
            <a:r>
              <a:rPr>
                <a:latin typeface="微软雅黑" panose="020B0503020204020204" charset="-122"/>
                <a:ea typeface="微软雅黑" panose="020B0503020204020204" charset="-122"/>
                <a:cs typeface="微软雅黑" panose="020B0503020204020204" charset="-122"/>
                <a:sym typeface="+mn-ea"/>
              </a:rPr>
              <a:t>边服务器和设备的通信成本低于设备和可信服务器的通信成本，将在一定程度上大幅减轻联邦学习模型中的通信开销。</a:t>
            </a:r>
            <a:endParaRPr lang="zh-CN" altLang="en-US"/>
          </a:p>
        </p:txBody>
      </p:sp>
      <p:pic>
        <p:nvPicPr>
          <p:cNvPr id="4" name="图片 3"/>
          <p:cNvPicPr>
            <a:picLocks noChangeAspect="1"/>
          </p:cNvPicPr>
          <p:nvPr/>
        </p:nvPicPr>
        <p:blipFill>
          <a:blip r:embed="rId6"/>
          <a:stretch>
            <a:fillRect/>
          </a:stretch>
        </p:blipFill>
        <p:spPr>
          <a:xfrm>
            <a:off x="4213225" y="1882140"/>
            <a:ext cx="6710045" cy="2100580"/>
          </a:xfrm>
          <a:prstGeom prst="rect">
            <a:avLst/>
          </a:prstGeom>
        </p:spPr>
      </p:pic>
      <p:sp>
        <p:nvSpPr>
          <p:cNvPr id="5" name="矩形 4"/>
          <p:cNvSpPr/>
          <p:nvPr/>
        </p:nvSpPr>
        <p:spPr>
          <a:xfrm>
            <a:off x="5571490" y="2336800"/>
            <a:ext cx="4300855" cy="28384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7"/>
          <a:stretch>
            <a:fillRect/>
          </a:stretch>
        </p:blipFill>
        <p:spPr>
          <a:xfrm>
            <a:off x="4222750" y="3982720"/>
            <a:ext cx="5085715" cy="2604135"/>
          </a:xfrm>
          <a:prstGeom prst="rect">
            <a:avLst/>
          </a:prstGeom>
        </p:spPr>
      </p:pic>
      <p:pic>
        <p:nvPicPr>
          <p:cNvPr id="8" name="音频 7">
            <a:hlinkClick r:id="" action="ppaction://media"/>
            <a:extLst>
              <a:ext uri="{FF2B5EF4-FFF2-40B4-BE49-F238E27FC236}">
                <a16:creationId xmlns:a16="http://schemas.microsoft.com/office/drawing/2014/main" id="{83922A06-365A-4122-8D4F-75366B81F11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47409"/>
    </mc:Choice>
    <mc:Fallback xmlns="">
      <p:transition advTm="4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bldLst>
      <p:bldP spid="15" grpId="0"/>
      <p:bldP spid="15" grpId="1"/>
      <p:bldP spid="10" grpId="0"/>
      <p:bldP spid="10" grpId="1"/>
      <p:bldP spid="3" grpId="0"/>
      <p:bldP spid="3" grpId="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13296"/>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10" name="文本框 9"/>
          <p:cNvSpPr txBox="1"/>
          <p:nvPr/>
        </p:nvSpPr>
        <p:spPr>
          <a:xfrm>
            <a:off x="484505" y="1920240"/>
            <a:ext cx="2901315" cy="368808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优化后的 Paillier 算法需预先进行随机数计算，根据不同的安全性能要求，预计算有不同的配置方案。</a:t>
            </a:r>
          </a:p>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在安全性要求一定的情况下，随着预计算规模的扩大，设备端加密时随机数选择个数随之减小。</a:t>
            </a:r>
          </a:p>
        </p:txBody>
      </p:sp>
      <p:pic>
        <p:nvPicPr>
          <p:cNvPr id="13" name="图片 13" descr="未命名 (2)"/>
          <p:cNvPicPr>
            <a:picLocks noChangeAspect="1"/>
          </p:cNvPicPr>
          <p:nvPr/>
        </p:nvPicPr>
        <p:blipFill>
          <a:blip r:embed="rId6"/>
          <a:stretch>
            <a:fillRect/>
          </a:stretch>
        </p:blipFill>
        <p:spPr>
          <a:xfrm>
            <a:off x="3295650" y="1920240"/>
            <a:ext cx="7025640" cy="3890010"/>
          </a:xfrm>
          <a:prstGeom prst="rect">
            <a:avLst/>
          </a:prstGeom>
        </p:spPr>
      </p:pic>
      <p:pic>
        <p:nvPicPr>
          <p:cNvPr id="5" name="音频 4">
            <a:hlinkClick r:id="" action="ppaction://media"/>
            <a:extLst>
              <a:ext uri="{FF2B5EF4-FFF2-40B4-BE49-F238E27FC236}">
                <a16:creationId xmlns:a16="http://schemas.microsoft.com/office/drawing/2014/main" id="{2ACF86B9-B0ED-4118-A073-9678DD2776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70817"/>
    </mc:Choice>
    <mc:Fallback xmlns="">
      <p:transition advTm="70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par>
                                <p:cTn id="17" presetID="55"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15" grpId="0"/>
      <p:bldP spid="15" grpId="1"/>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9" name="文本框 8"/>
          <p:cNvSpPr txBox="1"/>
          <p:nvPr/>
        </p:nvSpPr>
        <p:spPr>
          <a:xfrm>
            <a:off x="484505" y="170826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pic>
        <p:nvPicPr>
          <p:cNvPr id="3" name="图片 2"/>
          <p:cNvPicPr>
            <a:picLocks noChangeAspect="1"/>
          </p:cNvPicPr>
          <p:nvPr/>
        </p:nvPicPr>
        <p:blipFill>
          <a:blip r:embed="rId6"/>
          <a:stretch>
            <a:fillRect/>
          </a:stretch>
        </p:blipFill>
        <p:spPr>
          <a:xfrm>
            <a:off x="431800" y="2157730"/>
            <a:ext cx="8046720" cy="1185545"/>
          </a:xfrm>
          <a:prstGeom prst="rect">
            <a:avLst/>
          </a:prstGeom>
        </p:spPr>
      </p:pic>
      <p:pic>
        <p:nvPicPr>
          <p:cNvPr id="4" name="图片 12" descr="未命名 (1)"/>
          <p:cNvPicPr>
            <a:picLocks noChangeAspect="1"/>
          </p:cNvPicPr>
          <p:nvPr/>
        </p:nvPicPr>
        <p:blipFill>
          <a:blip r:embed="rId7"/>
          <a:srcRect r="653" b="7227"/>
          <a:stretch>
            <a:fillRect/>
          </a:stretch>
        </p:blipFill>
        <p:spPr>
          <a:xfrm>
            <a:off x="926465" y="3322320"/>
            <a:ext cx="6236335" cy="3224530"/>
          </a:xfrm>
          <a:prstGeom prst="rect">
            <a:avLst/>
          </a:prstGeom>
        </p:spPr>
      </p:pic>
      <p:pic>
        <p:nvPicPr>
          <p:cNvPr id="6" name="音频 5">
            <a:hlinkClick r:id="" action="ppaction://media"/>
            <a:extLst>
              <a:ext uri="{FF2B5EF4-FFF2-40B4-BE49-F238E27FC236}">
                <a16:creationId xmlns:a16="http://schemas.microsoft.com/office/drawing/2014/main" id="{DDA8AB3E-A237-4D04-8242-3B7BF1F99A4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6318"/>
    </mc:Choice>
    <mc:Fallback xmlns="">
      <p:transition advTm="3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0.70"/>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15" grpId="0"/>
      <p:bldP spid="15"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stretch>
            <a:fillRect/>
          </a:stretch>
        </p:blipFill>
        <p:spPr>
          <a:xfrm>
            <a:off x="4431665" y="1656398"/>
            <a:ext cx="3322955" cy="1936115"/>
          </a:xfrm>
          <a:prstGeom prst="rect">
            <a:avLst/>
          </a:prstGeom>
        </p:spPr>
      </p:pic>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100" name="文本框 99"/>
          <p:cNvSpPr txBox="1"/>
          <p:nvPr/>
        </p:nvSpPr>
        <p:spPr>
          <a:xfrm>
            <a:off x="535305" y="1978660"/>
            <a:ext cx="4403090" cy="1291590"/>
          </a:xfrm>
          <a:prstGeom prst="rect">
            <a:avLst/>
          </a:prstGeom>
          <a:noFill/>
          <a:ln w="9525">
            <a:noFill/>
          </a:ln>
        </p:spPr>
        <p:txBody>
          <a:bodyPr wrap="square">
            <a:spAutoFit/>
          </a:bodyPr>
          <a:lstStyle/>
          <a:p>
            <a:pPr marL="285750" indent="-285750">
              <a:lnSpc>
                <a:spcPct val="130000"/>
              </a:lnSpc>
              <a:spcBef>
                <a:spcPts val="0"/>
              </a:spcBef>
              <a:spcAft>
                <a:spcPts val="0"/>
              </a:spcAft>
              <a:buFont typeface="Wingdings" panose="05000000000000000000" charset="0"/>
              <a:buChar char="ü"/>
            </a:pPr>
            <a:r>
              <a:rPr lang="zh-CN" sz="2000">
                <a:latin typeface="微软雅黑" panose="020B0503020204020204" charset="-122"/>
                <a:ea typeface="微软雅黑" panose="020B0503020204020204" charset="-122"/>
                <a:cs typeface="微软雅黑" panose="020B0503020204020204" charset="-122"/>
                <a:sym typeface="+mn-ea"/>
              </a:rPr>
              <a:t>最优方案下，忽略加载文件的时间，生成用时212.8s，文件大小为32MB，加密速度提高了10倍。</a:t>
            </a:r>
            <a:endParaRPr lang="zh-CN" altLang="en-US" sz="2000">
              <a:latin typeface="微软雅黑" panose="020B0503020204020204" charset="-122"/>
              <a:ea typeface="微软雅黑" panose="020B0503020204020204" charset="-122"/>
            </a:endParaRPr>
          </a:p>
        </p:txBody>
      </p:sp>
      <p:sp>
        <p:nvSpPr>
          <p:cNvPr id="2" name="文本框 1"/>
          <p:cNvSpPr txBox="1"/>
          <p:nvPr/>
        </p:nvSpPr>
        <p:spPr>
          <a:xfrm>
            <a:off x="535305" y="3497580"/>
            <a:ext cx="3480435" cy="2491740"/>
          </a:xfrm>
          <a:prstGeom prst="rect">
            <a:avLst/>
          </a:prstGeom>
          <a:noFill/>
        </p:spPr>
        <p:txBody>
          <a:bodyPr wrap="square" rtlCol="0" anchor="t">
            <a:spAutoFit/>
          </a:bodyPr>
          <a:lstStyle/>
          <a:p>
            <a:pPr marL="285750" indent="-285750">
              <a:lnSpc>
                <a:spcPct val="130000"/>
              </a:lnSpc>
              <a:spcBef>
                <a:spcPts val="0"/>
              </a:spcBef>
              <a:spcAft>
                <a:spcPts val="0"/>
              </a:spcAft>
              <a:buFont typeface="Wingdings" panose="05000000000000000000" charset="0"/>
              <a:buChar char="ü"/>
            </a:pPr>
            <a:r>
              <a:rPr lang="zh-CN" sz="2000">
                <a:latin typeface="微软雅黑" panose="020B0503020204020204" charset="-122"/>
                <a:ea typeface="微软雅黑" panose="020B0503020204020204" charset="-122"/>
                <a:sym typeface="+mn-ea"/>
              </a:rPr>
              <a:t>随着随机数选择方案中总范围的增大，数据生成时间、生成文件大小、速度提升效果都增加，加密耗时不断减少，优化效果愈加明显。</a:t>
            </a:r>
          </a:p>
        </p:txBody>
      </p:sp>
      <p:pic>
        <p:nvPicPr>
          <p:cNvPr id="8" name="图片 7"/>
          <p:cNvPicPr>
            <a:picLocks noChangeAspect="1"/>
          </p:cNvPicPr>
          <p:nvPr/>
        </p:nvPicPr>
        <p:blipFill>
          <a:blip r:embed="rId7"/>
          <a:stretch>
            <a:fillRect/>
          </a:stretch>
        </p:blipFill>
        <p:spPr>
          <a:xfrm>
            <a:off x="3970655" y="3671570"/>
            <a:ext cx="3901440" cy="2194560"/>
          </a:xfrm>
          <a:prstGeom prst="rect">
            <a:avLst/>
          </a:prstGeom>
        </p:spPr>
      </p:pic>
      <p:pic>
        <p:nvPicPr>
          <p:cNvPr id="4" name="音频 3">
            <a:hlinkClick r:id="" action="ppaction://media"/>
            <a:extLst>
              <a:ext uri="{FF2B5EF4-FFF2-40B4-BE49-F238E27FC236}">
                <a16:creationId xmlns:a16="http://schemas.microsoft.com/office/drawing/2014/main" id="{274D1026-4F33-4951-8B01-700BADE7241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7406"/>
    </mc:Choice>
    <mc:Fallback xmlns="">
      <p:transition advTm="27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1000" fill="hold"/>
                                        <p:tgtEl>
                                          <p:spTgt spid="100"/>
                                        </p:tgtEl>
                                        <p:attrNameLst>
                                          <p:attrName>ppt_w</p:attrName>
                                        </p:attrNameLst>
                                      </p:cBhvr>
                                      <p:tavLst>
                                        <p:tav tm="0">
                                          <p:val>
                                            <p:strVal val="#ppt_w*0.70"/>
                                          </p:val>
                                        </p:tav>
                                        <p:tav tm="100000">
                                          <p:val>
                                            <p:strVal val="#ppt_w"/>
                                          </p:val>
                                        </p:tav>
                                      </p:tavLst>
                                    </p:anim>
                                    <p:anim calcmode="lin" valueType="num">
                                      <p:cBhvr>
                                        <p:cTn id="20" dur="1000" fill="hold"/>
                                        <p:tgtEl>
                                          <p:spTgt spid="100"/>
                                        </p:tgtEl>
                                        <p:attrNameLst>
                                          <p:attrName>ppt_h</p:attrName>
                                        </p:attrNameLst>
                                      </p:cBhvr>
                                      <p:tavLst>
                                        <p:tav tm="0">
                                          <p:val>
                                            <p:strVal val="#ppt_h"/>
                                          </p:val>
                                        </p:tav>
                                        <p:tav tm="100000">
                                          <p:val>
                                            <p:strVal val="#ppt_h"/>
                                          </p:val>
                                        </p:tav>
                                      </p:tavLst>
                                    </p:anim>
                                    <p:animEffect transition="in" filter="fade">
                                      <p:cBhvr>
                                        <p:cTn id="21" dur="10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par>
                                <p:cTn id="29" presetID="55"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100" grpId="0"/>
      <p:bldP spid="100" grpId="1"/>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9" name="文本框 8"/>
          <p:cNvSpPr txBox="1"/>
          <p:nvPr/>
        </p:nvSpPr>
        <p:spPr>
          <a:xfrm>
            <a:off x="484505" y="17273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84505" y="222504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在实际联邦学习场景下，应用以上优化 Paillier 方案和未优化方案，计算从加密开始到获得权重 W 需要的时间</a:t>
            </a:r>
            <a:r>
              <a:rPr lang="zh-CN">
                <a:latin typeface="微软雅黑" panose="020B0503020204020204" charset="-122"/>
                <a:ea typeface="微软雅黑" panose="020B0503020204020204" charset="-122"/>
                <a:cs typeface="微软雅黑" panose="020B0503020204020204" charset="-122"/>
              </a:rPr>
              <a:t>。</a:t>
            </a:r>
          </a:p>
        </p:txBody>
      </p:sp>
      <p:pic>
        <p:nvPicPr>
          <p:cNvPr id="2" name="图片 1"/>
          <p:cNvPicPr>
            <a:picLocks noChangeAspect="1"/>
          </p:cNvPicPr>
          <p:nvPr/>
        </p:nvPicPr>
        <p:blipFill>
          <a:blip r:embed="rId6"/>
          <a:srcRect l="214" t="1246"/>
          <a:stretch>
            <a:fillRect/>
          </a:stretch>
        </p:blipFill>
        <p:spPr>
          <a:xfrm>
            <a:off x="803910" y="2976880"/>
            <a:ext cx="6325870" cy="3585210"/>
          </a:xfrm>
          <a:prstGeom prst="rect">
            <a:avLst/>
          </a:prstGeom>
          <a:noFill/>
          <a:ln>
            <a:noFill/>
          </a:ln>
        </p:spPr>
      </p:pic>
      <p:pic>
        <p:nvPicPr>
          <p:cNvPr id="4" name="音频 3">
            <a:hlinkClick r:id="" action="ppaction://media"/>
            <a:extLst>
              <a:ext uri="{FF2B5EF4-FFF2-40B4-BE49-F238E27FC236}">
                <a16:creationId xmlns:a16="http://schemas.microsoft.com/office/drawing/2014/main" id="{585E91F2-FFBB-4125-BCB5-82B7BED2D6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3656"/>
    </mc:Choice>
    <mc:Fallback xmlns="">
      <p:transition advTm="3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通用性分析</a:t>
            </a:r>
          </a:p>
        </p:txBody>
      </p:sp>
      <p:sp>
        <p:nvSpPr>
          <p:cNvPr id="9" name="文本框 8"/>
          <p:cNvSpPr txBox="1"/>
          <p:nvPr/>
        </p:nvSpPr>
        <p:spPr>
          <a:xfrm>
            <a:off x="484505" y="1841500"/>
            <a:ext cx="8912860" cy="89154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选择四种不同的数据分布，分别生成 1000、2000、3000、4000、5000 的数据，按照 9：1 的比例设置训练集和测试集，对数据进行训练测试。</a:t>
            </a:r>
          </a:p>
        </p:txBody>
      </p:sp>
      <p:pic>
        <p:nvPicPr>
          <p:cNvPr id="2" name="图片 10" descr="BCP"/>
          <p:cNvPicPr>
            <a:picLocks noChangeAspect="1"/>
          </p:cNvPicPr>
          <p:nvPr/>
        </p:nvPicPr>
        <p:blipFill>
          <a:blip r:embed="rId6"/>
          <a:stretch>
            <a:fillRect/>
          </a:stretch>
        </p:blipFill>
        <p:spPr>
          <a:xfrm>
            <a:off x="824865" y="2798445"/>
            <a:ext cx="6094095" cy="3676015"/>
          </a:xfrm>
          <a:prstGeom prst="rect">
            <a:avLst/>
          </a:prstGeom>
        </p:spPr>
      </p:pic>
      <p:pic>
        <p:nvPicPr>
          <p:cNvPr id="4" name="音频 3">
            <a:hlinkClick r:id="" action="ppaction://media"/>
            <a:extLst>
              <a:ext uri="{FF2B5EF4-FFF2-40B4-BE49-F238E27FC236}">
                <a16:creationId xmlns:a16="http://schemas.microsoft.com/office/drawing/2014/main" id="{D354B8EF-D6D9-4123-97FA-FB1C6CD0A2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2712"/>
    </mc:Choice>
    <mc:Fallback xmlns="">
      <p:transition advTm="22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par>
                                <p:cTn id="17" presetID="55"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03771"/>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通用性分析</a:t>
            </a:r>
          </a:p>
        </p:txBody>
      </p:sp>
      <p:sp>
        <p:nvSpPr>
          <p:cNvPr id="9" name="文本框 8"/>
          <p:cNvSpPr txBox="1"/>
          <p:nvPr/>
        </p:nvSpPr>
        <p:spPr>
          <a:xfrm>
            <a:off x="484505" y="1803516"/>
            <a:ext cx="7442835" cy="89154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各数据的准确率基本达到了90%以上，逐渐趋于平稳，说明模型通用性较好。</a:t>
            </a:r>
          </a:p>
        </p:txBody>
      </p:sp>
      <p:pic>
        <p:nvPicPr>
          <p:cNvPr id="22" name="图片 22" descr="未命名 (9)"/>
          <p:cNvPicPr>
            <a:picLocks noChangeAspect="1"/>
          </p:cNvPicPr>
          <p:nvPr/>
        </p:nvPicPr>
        <p:blipFill>
          <a:blip r:embed="rId6"/>
          <a:stretch>
            <a:fillRect/>
          </a:stretch>
        </p:blipFill>
        <p:spPr>
          <a:xfrm>
            <a:off x="824230" y="2632710"/>
            <a:ext cx="6320155" cy="3834130"/>
          </a:xfrm>
          <a:prstGeom prst="rect">
            <a:avLst/>
          </a:prstGeom>
        </p:spPr>
      </p:pic>
      <p:pic>
        <p:nvPicPr>
          <p:cNvPr id="4" name="音频 3">
            <a:hlinkClick r:id="" action="ppaction://media"/>
            <a:extLst>
              <a:ext uri="{FF2B5EF4-FFF2-40B4-BE49-F238E27FC236}">
                <a16:creationId xmlns:a16="http://schemas.microsoft.com/office/drawing/2014/main" id="{93B7BBA4-20FD-448D-8347-81D6F675E7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3157"/>
    </mc:Choice>
    <mc:Fallback xmlns="">
      <p:transition advTm="3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par>
                                <p:cTn id="17" presetID="55"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2554420"/>
            <a:ext cx="11146606" cy="937764"/>
          </a:xfrm>
        </p:spPr>
        <p:txBody>
          <a:bodyPr/>
          <a:lstStyle/>
          <a:p>
            <a:r>
              <a:rPr lang="zh-CN" altLang="en-US" sz="5400" dirty="0">
                <a:latin typeface="Segoe UI" panose="020B0502040204020203"/>
                <a:ea typeface="微软雅黑" panose="020B0503020204020204" charset="-122"/>
              </a:rPr>
              <a:t>感谢批评指正</a:t>
            </a:r>
            <a:endParaRPr lang="en-US" altLang="zh-CN" sz="5400" dirty="0">
              <a:latin typeface="Segoe UI" panose="020B0502040204020203"/>
              <a:ea typeface="微软雅黑" panose="020B0503020204020204" charset="-122"/>
            </a:endParaRPr>
          </a:p>
        </p:txBody>
      </p:sp>
      <p:sp>
        <p:nvSpPr>
          <p:cNvPr id="3" name="文本框 2"/>
          <p:cNvSpPr txBox="1"/>
          <p:nvPr/>
        </p:nvSpPr>
        <p:spPr>
          <a:xfrm>
            <a:off x="4262120" y="3771861"/>
            <a:ext cx="3667760" cy="475615"/>
          </a:xfrm>
          <a:prstGeom prst="rect">
            <a:avLst/>
          </a:prstGeom>
          <a:noFill/>
        </p:spPr>
        <p:txBody>
          <a:bodyPr wrap="square" rtlCol="0">
            <a:spAutoFit/>
          </a:bodyPr>
          <a:lstStyle/>
          <a:p>
            <a:pPr algn="ctr"/>
            <a:r>
              <a:rPr lang="zh-CN" altLang="en-US" sz="2500" dirty="0" err="1"/>
              <a:t>云边智能团队</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563118"/>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563118"/>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578231"/>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solidFill>
                  <a:schemeClr val="tx1"/>
                </a:solidFill>
                <a:latin typeface="微软雅黑" panose="020B0503020204020204" charset="-122"/>
                <a:ea typeface="微软雅黑" panose="020B0503020204020204" charset="-122"/>
                <a:cs typeface="微软雅黑" panose="020B0503020204020204" charset="-122"/>
              </a:rPr>
              <a:t>测试方案</a:t>
            </a:r>
          </a:p>
        </p:txBody>
      </p:sp>
      <p:sp>
        <p:nvSpPr>
          <p:cNvPr id="8" name="文本框 7"/>
          <p:cNvSpPr txBox="1"/>
          <p:nvPr/>
        </p:nvSpPr>
        <p:spPr>
          <a:xfrm>
            <a:off x="380838" y="130123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层次结构性能测试</a:t>
            </a:r>
          </a:p>
        </p:txBody>
      </p:sp>
      <p:sp>
        <p:nvSpPr>
          <p:cNvPr id="9" name="文本框 8"/>
          <p:cNvSpPr txBox="1"/>
          <p:nvPr/>
        </p:nvSpPr>
        <p:spPr>
          <a:xfrm>
            <a:off x="380838" y="1892416"/>
            <a:ext cx="9663430" cy="682625"/>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分别编写通常情况下的联邦学习模型和云边计算模型下的联邦学习模型，测试训 练过程中的时间开销，分析具体应用场景下的效率。</a:t>
            </a:r>
          </a:p>
        </p:txBody>
      </p:sp>
      <p:sp>
        <p:nvSpPr>
          <p:cNvPr id="2" name="文本框 1"/>
          <p:cNvSpPr txBox="1"/>
          <p:nvPr/>
        </p:nvSpPr>
        <p:spPr>
          <a:xfrm>
            <a:off x="380838" y="272998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Paillier 性能测试</a:t>
            </a:r>
          </a:p>
        </p:txBody>
      </p:sp>
      <p:sp>
        <p:nvSpPr>
          <p:cNvPr id="3" name="文本框 2"/>
          <p:cNvSpPr txBox="1"/>
          <p:nvPr/>
        </p:nvSpPr>
        <p:spPr>
          <a:xfrm>
            <a:off x="380838" y="3321166"/>
            <a:ext cx="9663430" cy="990600"/>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编写优化前后的 Paillier 算法实现，测试 Paillier 加密的时间损耗；分别应用优化前后的 Paillier 加密方案搭建联邦学习模型，测试训练过程中加密操作的时间损耗，对比加密性能的优劣。</a:t>
            </a:r>
          </a:p>
        </p:txBody>
      </p:sp>
      <p:sp>
        <p:nvSpPr>
          <p:cNvPr id="4" name="文本框 3"/>
          <p:cNvSpPr txBox="1"/>
          <p:nvPr/>
        </p:nvSpPr>
        <p:spPr>
          <a:xfrm>
            <a:off x="457038" y="4466706"/>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通用性测试</a:t>
            </a:r>
          </a:p>
        </p:txBody>
      </p:sp>
      <p:sp>
        <p:nvSpPr>
          <p:cNvPr id="5" name="文本框 4"/>
          <p:cNvSpPr txBox="1"/>
          <p:nvPr/>
        </p:nvSpPr>
        <p:spPr>
          <a:xfrm>
            <a:off x="457038" y="5057891"/>
            <a:ext cx="9663430" cy="682625"/>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生成不同分布情况和数量的数据，使用优化后的云边计算模型下的联邦学习模型 对生成数据进行测试，查看测试训练时间和准确率变化规律，验证模型的通用性。</a:t>
            </a:r>
          </a:p>
        </p:txBody>
      </p:sp>
      <p:pic>
        <p:nvPicPr>
          <p:cNvPr id="15" name="音频 14">
            <a:hlinkClick r:id="" action="ppaction://media"/>
            <a:extLst>
              <a:ext uri="{FF2B5EF4-FFF2-40B4-BE49-F238E27FC236}">
                <a16:creationId xmlns:a16="http://schemas.microsoft.com/office/drawing/2014/main" id="{70130D1D-EC4E-49DF-B971-68319E3C0DC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72326"/>
    </mc:Choice>
    <mc:Fallback xmlns="">
      <p:transition advTm="72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5"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1000" fill="hold"/>
                                        <p:tgtEl>
                                          <p:spTgt spid="8"/>
                                        </p:tgtEl>
                                        <p:attrNameLst>
                                          <p:attrName>ppt_w</p:attrName>
                                        </p:attrNameLst>
                                      </p:cBhvr>
                                      <p:tavLst>
                                        <p:tav tm="0">
                                          <p:val>
                                            <p:strVal val="#ppt_w*0.70"/>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Effect transition="in" filter="fade">
                                      <p:cBhvr>
                                        <p:cTn id="11" dur="1000"/>
                                        <p:tgtEl>
                                          <p:spTgt spid="8"/>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5"/>
                </p:tgtEl>
              </p:cMediaNode>
            </p:audio>
          </p:childTnLst>
        </p:cTn>
      </p:par>
    </p:tnLst>
    <p:bldLst>
      <p:bldP spid="8" grpId="0"/>
      <p:bldP spid="8" grpId="1"/>
      <p:bldP spid="9" grpId="0"/>
      <p:bldP spid="9" grpId="1"/>
      <p:bldP spid="2" grpId="0"/>
      <p:bldP spid="2" grpId="1"/>
      <p:bldP spid="3" grpId="0"/>
      <p:bldP spid="3" grpId="1"/>
      <p:bldP spid="4" grpId="0"/>
      <p:bldP spid="4" grpId="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4327466" y="2004608"/>
            <a:ext cx="1338349" cy="5153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中央服务器</a:t>
            </a:r>
            <a:endParaRPr lang="zh-CN" altLang="en-US" sz="1200">
              <a:solidFill>
                <a:schemeClr val="tx1"/>
              </a:solidFill>
            </a:endParaRPr>
          </a:p>
        </p:txBody>
      </p:sp>
      <p:sp>
        <p:nvSpPr>
          <p:cNvPr id="8" name="椭圆 7"/>
          <p:cNvSpPr/>
          <p:nvPr/>
        </p:nvSpPr>
        <p:spPr>
          <a:xfrm>
            <a:off x="1733894" y="3196097"/>
            <a:ext cx="1338349" cy="5153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边</a:t>
            </a:r>
            <a:r>
              <a:rPr lang="zh-CN" altLang="en-US" sz="1200" smtClean="0">
                <a:solidFill>
                  <a:schemeClr val="tx1"/>
                </a:solidFill>
              </a:rPr>
              <a:t>服务器</a:t>
            </a:r>
            <a:endParaRPr lang="zh-CN" altLang="en-US" sz="1200">
              <a:solidFill>
                <a:schemeClr val="tx1"/>
              </a:solidFill>
            </a:endParaRPr>
          </a:p>
        </p:txBody>
      </p:sp>
      <p:sp>
        <p:nvSpPr>
          <p:cNvPr id="9" name="椭圆 8"/>
          <p:cNvSpPr/>
          <p:nvPr/>
        </p:nvSpPr>
        <p:spPr>
          <a:xfrm>
            <a:off x="4327465" y="3196098"/>
            <a:ext cx="1338349" cy="5153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边</a:t>
            </a:r>
            <a:r>
              <a:rPr lang="zh-CN" altLang="en-US" sz="1200" smtClean="0">
                <a:solidFill>
                  <a:schemeClr val="tx1"/>
                </a:solidFill>
              </a:rPr>
              <a:t>服务器</a:t>
            </a:r>
            <a:endParaRPr lang="zh-CN" altLang="en-US" sz="1200">
              <a:solidFill>
                <a:schemeClr val="tx1"/>
              </a:solidFill>
            </a:endParaRPr>
          </a:p>
        </p:txBody>
      </p:sp>
      <p:sp>
        <p:nvSpPr>
          <p:cNvPr id="10" name="椭圆 9"/>
          <p:cNvSpPr/>
          <p:nvPr/>
        </p:nvSpPr>
        <p:spPr>
          <a:xfrm>
            <a:off x="6921036" y="3196098"/>
            <a:ext cx="1338349" cy="5153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边</a:t>
            </a:r>
            <a:r>
              <a:rPr lang="zh-CN" altLang="en-US" sz="1200" smtClean="0">
                <a:solidFill>
                  <a:schemeClr val="tx1"/>
                </a:solidFill>
              </a:rPr>
              <a:t>服务器</a:t>
            </a:r>
            <a:endParaRPr lang="zh-CN" altLang="en-US" sz="1200">
              <a:solidFill>
                <a:schemeClr val="tx1"/>
              </a:solidFill>
            </a:endParaRPr>
          </a:p>
        </p:txBody>
      </p:sp>
      <p:sp>
        <p:nvSpPr>
          <p:cNvPr id="11" name="矩形 10"/>
          <p:cNvSpPr/>
          <p:nvPr/>
        </p:nvSpPr>
        <p:spPr>
          <a:xfrm>
            <a:off x="1210192" y="4656365"/>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sp>
        <p:nvSpPr>
          <p:cNvPr id="12" name="矩形 11"/>
          <p:cNvSpPr/>
          <p:nvPr/>
        </p:nvSpPr>
        <p:spPr>
          <a:xfrm>
            <a:off x="2461950" y="4656365"/>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sp>
        <p:nvSpPr>
          <p:cNvPr id="13" name="矩形 12"/>
          <p:cNvSpPr/>
          <p:nvPr/>
        </p:nvSpPr>
        <p:spPr>
          <a:xfrm>
            <a:off x="3870956" y="4642511"/>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sp>
        <p:nvSpPr>
          <p:cNvPr id="14" name="矩形 13"/>
          <p:cNvSpPr/>
          <p:nvPr/>
        </p:nvSpPr>
        <p:spPr>
          <a:xfrm>
            <a:off x="5122714" y="4642512"/>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sp>
        <p:nvSpPr>
          <p:cNvPr id="15" name="矩形 14"/>
          <p:cNvSpPr/>
          <p:nvPr/>
        </p:nvSpPr>
        <p:spPr>
          <a:xfrm>
            <a:off x="7783478" y="4642509"/>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sp>
        <p:nvSpPr>
          <p:cNvPr id="16" name="矩形 15"/>
          <p:cNvSpPr/>
          <p:nvPr/>
        </p:nvSpPr>
        <p:spPr>
          <a:xfrm>
            <a:off x="6531720" y="4642510"/>
            <a:ext cx="1047404" cy="3740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mtClean="0">
                <a:solidFill>
                  <a:schemeClr val="tx1"/>
                </a:solidFill>
              </a:rPr>
              <a:t>移动设备</a:t>
            </a:r>
            <a:endParaRPr lang="zh-CN" altLang="en-US" sz="1200">
              <a:solidFill>
                <a:schemeClr val="tx1"/>
              </a:solidFill>
            </a:endParaRPr>
          </a:p>
        </p:txBody>
      </p:sp>
      <p:cxnSp>
        <p:nvCxnSpPr>
          <p:cNvPr id="18" name="直接箭头连接符 17"/>
          <p:cNvCxnSpPr>
            <a:stCxn id="11" idx="0"/>
            <a:endCxn id="8" idx="4"/>
          </p:cNvCxnSpPr>
          <p:nvPr/>
        </p:nvCxnSpPr>
        <p:spPr>
          <a:xfrm flipV="1">
            <a:off x="1733894" y="3711486"/>
            <a:ext cx="669175" cy="944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2" idx="0"/>
            <a:endCxn id="8" idx="4"/>
          </p:cNvCxnSpPr>
          <p:nvPr/>
        </p:nvCxnSpPr>
        <p:spPr>
          <a:xfrm flipH="1" flipV="1">
            <a:off x="2403069" y="3711486"/>
            <a:ext cx="582583" cy="944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0"/>
            <a:endCxn id="9" idx="4"/>
          </p:cNvCxnSpPr>
          <p:nvPr/>
        </p:nvCxnSpPr>
        <p:spPr>
          <a:xfrm flipV="1">
            <a:off x="4394658" y="3711487"/>
            <a:ext cx="601982" cy="931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0"/>
          </p:cNvCxnSpPr>
          <p:nvPr/>
        </p:nvCxnSpPr>
        <p:spPr>
          <a:xfrm flipH="1" flipV="1">
            <a:off x="4996640" y="3711487"/>
            <a:ext cx="649776" cy="93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6" idx="0"/>
            <a:endCxn id="10" idx="4"/>
          </p:cNvCxnSpPr>
          <p:nvPr/>
        </p:nvCxnSpPr>
        <p:spPr>
          <a:xfrm flipV="1">
            <a:off x="7055422" y="3711487"/>
            <a:ext cx="534789" cy="93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5" idx="0"/>
            <a:endCxn id="10" idx="4"/>
          </p:cNvCxnSpPr>
          <p:nvPr/>
        </p:nvCxnSpPr>
        <p:spPr>
          <a:xfrm flipH="1" flipV="1">
            <a:off x="7590211" y="3711487"/>
            <a:ext cx="716969" cy="93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0"/>
            <a:endCxn id="7" idx="4"/>
          </p:cNvCxnSpPr>
          <p:nvPr/>
        </p:nvCxnSpPr>
        <p:spPr>
          <a:xfrm flipV="1">
            <a:off x="2403069" y="2519997"/>
            <a:ext cx="2593572" cy="676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0"/>
            <a:endCxn id="7" idx="4"/>
          </p:cNvCxnSpPr>
          <p:nvPr/>
        </p:nvCxnSpPr>
        <p:spPr>
          <a:xfrm flipV="1">
            <a:off x="4996640" y="2519997"/>
            <a:ext cx="1" cy="676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0" idx="0"/>
            <a:endCxn id="7" idx="4"/>
          </p:cNvCxnSpPr>
          <p:nvPr/>
        </p:nvCxnSpPr>
        <p:spPr>
          <a:xfrm flipH="1" flipV="1">
            <a:off x="4996641" y="2519997"/>
            <a:ext cx="2593570" cy="676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015844" y="1766310"/>
            <a:ext cx="1338349" cy="5153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可信</a:t>
            </a:r>
            <a:r>
              <a:rPr lang="zh-CN" altLang="en-US" sz="1200" smtClean="0">
                <a:solidFill>
                  <a:schemeClr val="tx1"/>
                </a:solidFill>
              </a:rPr>
              <a:t>服务器</a:t>
            </a:r>
            <a:endParaRPr lang="zh-CN" altLang="en-US" sz="1200">
              <a:solidFill>
                <a:schemeClr val="tx1"/>
              </a:solidFill>
            </a:endParaRPr>
          </a:p>
        </p:txBody>
      </p:sp>
      <p:cxnSp>
        <p:nvCxnSpPr>
          <p:cNvPr id="41" name="直接箭头连接符 40"/>
          <p:cNvCxnSpPr>
            <a:stCxn id="7" idx="6"/>
            <a:endCxn id="39" idx="2"/>
          </p:cNvCxnSpPr>
          <p:nvPr/>
        </p:nvCxnSpPr>
        <p:spPr>
          <a:xfrm flipV="1">
            <a:off x="5665815" y="2024005"/>
            <a:ext cx="3350029" cy="23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39" idx="4"/>
            <a:endCxn id="11" idx="2"/>
          </p:cNvCxnSpPr>
          <p:nvPr/>
        </p:nvCxnSpPr>
        <p:spPr>
          <a:xfrm rot="5400000">
            <a:off x="4335088" y="-319494"/>
            <a:ext cx="2748739" cy="7951125"/>
          </a:xfrm>
          <a:prstGeom prst="bentConnector3">
            <a:avLst>
              <a:gd name="adj1" fmla="val 1083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12" idx="2"/>
          </p:cNvCxnSpPr>
          <p:nvPr/>
        </p:nvCxnSpPr>
        <p:spPr>
          <a:xfrm flipV="1">
            <a:off x="2985652" y="5030438"/>
            <a:ext cx="0" cy="24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13" idx="2"/>
          </p:cNvCxnSpPr>
          <p:nvPr/>
        </p:nvCxnSpPr>
        <p:spPr>
          <a:xfrm flipV="1">
            <a:off x="4394658" y="5016584"/>
            <a:ext cx="0" cy="26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endCxn id="14" idx="2"/>
          </p:cNvCxnSpPr>
          <p:nvPr/>
        </p:nvCxnSpPr>
        <p:spPr>
          <a:xfrm flipH="1" flipV="1">
            <a:off x="5646416" y="5016585"/>
            <a:ext cx="19398" cy="263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6" idx="2"/>
          </p:cNvCxnSpPr>
          <p:nvPr/>
        </p:nvCxnSpPr>
        <p:spPr>
          <a:xfrm flipV="1">
            <a:off x="7055422" y="5016583"/>
            <a:ext cx="0" cy="2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15" idx="2"/>
          </p:cNvCxnSpPr>
          <p:nvPr/>
        </p:nvCxnSpPr>
        <p:spPr>
          <a:xfrm flipV="1">
            <a:off x="8307180" y="5016582"/>
            <a:ext cx="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281546" y="4014185"/>
            <a:ext cx="857602" cy="430887"/>
          </a:xfrm>
          <a:prstGeom prst="rect">
            <a:avLst/>
          </a:prstGeom>
          <a:noFill/>
        </p:spPr>
        <p:txBody>
          <a:bodyPr wrap="square" rtlCol="0">
            <a:spAutoFit/>
          </a:bodyPr>
          <a:lstStyle/>
          <a:p>
            <a:r>
              <a:rPr lang="zh-CN" altLang="en-US" sz="1100" smtClean="0"/>
              <a:t>上传加密后的特征</a:t>
            </a:r>
            <a:endParaRPr lang="zh-CN" altLang="en-US" sz="1100"/>
          </a:p>
        </p:txBody>
      </p:sp>
      <p:sp>
        <p:nvSpPr>
          <p:cNvPr id="59" name="文本框 58"/>
          <p:cNvSpPr txBox="1"/>
          <p:nvPr/>
        </p:nvSpPr>
        <p:spPr>
          <a:xfrm>
            <a:off x="2461950" y="2648505"/>
            <a:ext cx="1047404" cy="261610"/>
          </a:xfrm>
          <a:prstGeom prst="rect">
            <a:avLst/>
          </a:prstGeom>
          <a:noFill/>
        </p:spPr>
        <p:txBody>
          <a:bodyPr wrap="square" rtlCol="0">
            <a:spAutoFit/>
          </a:bodyPr>
          <a:lstStyle/>
          <a:p>
            <a:r>
              <a:rPr lang="zh-CN" altLang="en-US" sz="1100" smtClean="0"/>
              <a:t>聚合后上传</a:t>
            </a:r>
            <a:endParaRPr lang="zh-CN" altLang="en-US" sz="1100"/>
          </a:p>
        </p:txBody>
      </p:sp>
      <p:sp>
        <p:nvSpPr>
          <p:cNvPr id="61" name="文本框 60"/>
          <p:cNvSpPr txBox="1"/>
          <p:nvPr/>
        </p:nvSpPr>
        <p:spPr>
          <a:xfrm>
            <a:off x="6921036" y="1762394"/>
            <a:ext cx="1047404" cy="261610"/>
          </a:xfrm>
          <a:prstGeom prst="rect">
            <a:avLst/>
          </a:prstGeom>
          <a:noFill/>
        </p:spPr>
        <p:txBody>
          <a:bodyPr wrap="square" rtlCol="0">
            <a:spAutoFit/>
          </a:bodyPr>
          <a:lstStyle/>
          <a:p>
            <a:r>
              <a:rPr lang="zh-CN" altLang="en-US" sz="1100" smtClean="0"/>
              <a:t>聚合后上传</a:t>
            </a:r>
            <a:endParaRPr lang="zh-CN" altLang="en-US" sz="1100"/>
          </a:p>
        </p:txBody>
      </p:sp>
      <p:sp>
        <p:nvSpPr>
          <p:cNvPr id="62" name="文本框 61"/>
          <p:cNvSpPr txBox="1"/>
          <p:nvPr/>
        </p:nvSpPr>
        <p:spPr>
          <a:xfrm>
            <a:off x="9696107" y="3883380"/>
            <a:ext cx="1047404" cy="261610"/>
          </a:xfrm>
          <a:prstGeom prst="rect">
            <a:avLst/>
          </a:prstGeom>
          <a:noFill/>
        </p:spPr>
        <p:txBody>
          <a:bodyPr wrap="square" rtlCol="0">
            <a:spAutoFit/>
          </a:bodyPr>
          <a:lstStyle/>
          <a:p>
            <a:r>
              <a:rPr lang="zh-CN" altLang="en-US" sz="1100"/>
              <a:t>解密</a:t>
            </a:r>
            <a:r>
              <a:rPr lang="zh-CN" altLang="en-US" sz="1100" smtClean="0"/>
              <a:t>后上传</a:t>
            </a:r>
            <a:endParaRPr lang="zh-CN" altLang="en-US" sz="1100"/>
          </a:p>
        </p:txBody>
      </p:sp>
    </p:spTree>
    <p:extLst>
      <p:ext uri="{BB962C8B-B14F-4D97-AF65-F5344CB8AC3E}">
        <p14:creationId xmlns:p14="http://schemas.microsoft.com/office/powerpoint/2010/main" val="3039649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测试环境</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6" name="音频 5">
            <a:hlinkClick r:id="" action="ppaction://media"/>
            <a:extLst>
              <a:ext uri="{FF2B5EF4-FFF2-40B4-BE49-F238E27FC236}">
                <a16:creationId xmlns:a16="http://schemas.microsoft.com/office/drawing/2014/main" id="{27A321AF-22A3-450B-AD8F-68600413A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4189"/>
    </mc:Choice>
    <mc:Fallback xmlns="">
      <p:transition advTm="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P spid="4" grpId="0" build="p"/>
      <p:bldP spid="4" grpId="1" build="p"/>
      <p:bldP spid="7" grpId="0" bldLvl="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6"/>
          <a:stretch>
            <a:fillRect/>
          </a:stretch>
        </p:blipFill>
        <p:spPr>
          <a:xfrm>
            <a:off x="0" y="2741295"/>
            <a:ext cx="6096000" cy="3726180"/>
          </a:xfrm>
          <a:prstGeom prst="rect">
            <a:avLst/>
          </a:prstGeom>
        </p:spPr>
      </p:pic>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环境搭建</a:t>
            </a:r>
          </a:p>
        </p:txBody>
      </p:sp>
      <p:sp>
        <p:nvSpPr>
          <p:cNvPr id="15" name="文本框 14"/>
          <p:cNvSpPr txBox="1"/>
          <p:nvPr/>
        </p:nvSpPr>
        <p:spPr>
          <a:xfrm>
            <a:off x="380838" y="1297421"/>
            <a:ext cx="319786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Python 版本：3.6.6</a:t>
            </a:r>
          </a:p>
        </p:txBody>
      </p:sp>
      <p:sp>
        <p:nvSpPr>
          <p:cNvPr id="9" name="文本框 8"/>
          <p:cNvSpPr txBox="1"/>
          <p:nvPr/>
        </p:nvSpPr>
        <p:spPr>
          <a:xfrm>
            <a:off x="380838" y="2249921"/>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 Core（TM） i5-9300H CPU @ 2.40GHz 2.40GHz</a:t>
            </a:r>
          </a:p>
        </p:txBody>
      </p:sp>
      <p:sp>
        <p:nvSpPr>
          <p:cNvPr id="2" name="文本框 1"/>
          <p:cNvSpPr txBox="1"/>
          <p:nvPr/>
        </p:nvSpPr>
        <p:spPr>
          <a:xfrm>
            <a:off x="380838" y="1813676"/>
            <a:ext cx="47459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层次结构性能测试处理器性能：</a:t>
            </a:r>
          </a:p>
        </p:txBody>
      </p:sp>
      <p:sp>
        <p:nvSpPr>
          <p:cNvPr id="3" name="文本框 2"/>
          <p:cNvSpPr txBox="1"/>
          <p:nvPr/>
        </p:nvSpPr>
        <p:spPr>
          <a:xfrm>
            <a:off x="3943188" y="3210041"/>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 Core（TM） i5-7200U CPU @ 2.50GHz 2.70GHz</a:t>
            </a:r>
          </a:p>
        </p:txBody>
      </p:sp>
      <p:sp>
        <p:nvSpPr>
          <p:cNvPr id="4" name="文本框 3"/>
          <p:cNvSpPr txBox="1"/>
          <p:nvPr/>
        </p:nvSpPr>
        <p:spPr>
          <a:xfrm>
            <a:off x="3943188" y="2771891"/>
            <a:ext cx="449389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Pailler 加密测试处理器性能：</a:t>
            </a:r>
          </a:p>
        </p:txBody>
      </p:sp>
      <p:sp>
        <p:nvSpPr>
          <p:cNvPr id="5" name="文本框 4"/>
          <p:cNvSpPr txBox="1"/>
          <p:nvPr/>
        </p:nvSpPr>
        <p:spPr>
          <a:xfrm>
            <a:off x="4028913" y="4274936"/>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Intel（R）Core（TM）i7-7700HQ CPU @ 2.80GHz 2.80GHz</a:t>
            </a:r>
          </a:p>
        </p:txBody>
      </p:sp>
      <p:sp>
        <p:nvSpPr>
          <p:cNvPr id="6" name="文本框 5"/>
          <p:cNvSpPr txBox="1"/>
          <p:nvPr/>
        </p:nvSpPr>
        <p:spPr>
          <a:xfrm>
            <a:off x="4028913" y="3779636"/>
            <a:ext cx="38315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通用性测试处理器性能：</a:t>
            </a:r>
          </a:p>
        </p:txBody>
      </p:sp>
      <p:pic>
        <p:nvPicPr>
          <p:cNvPr id="13" name="音频 12">
            <a:hlinkClick r:id="" action="ppaction://media"/>
            <a:extLst>
              <a:ext uri="{FF2B5EF4-FFF2-40B4-BE49-F238E27FC236}">
                <a16:creationId xmlns:a16="http://schemas.microsoft.com/office/drawing/2014/main" id="{16DA6526-6AAF-4CB1-A2F0-2FBE6364E9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19045"/>
    </mc:Choice>
    <mc:Fallback xmlns="">
      <p:transition advTm="19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3"/>
                </p:tgtEl>
              </p:cMediaNode>
            </p:audio>
          </p:childTnLst>
        </p:cTn>
      </p:par>
    </p:tnLst>
    <p:bldLst>
      <p:bldP spid="15" grpId="0"/>
      <p:bldP spid="15" grpId="1"/>
      <p:bldP spid="9" grpId="0"/>
      <p:bldP spid="9" grpId="1"/>
      <p:bldP spid="2" grpId="0"/>
      <p:bldP spid="2" grpId="1"/>
      <p:bldP spid="3" grpId="0"/>
      <p:bldP spid="3" grpId="1"/>
      <p:bldP spid="4" grpId="0"/>
      <p:bldP spid="4" grpId="1"/>
      <p:bldP spid="5" grpId="0"/>
      <p:bldP spid="5"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结果分析</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6" name="音频 5">
            <a:hlinkClick r:id="" action="ppaction://media"/>
            <a:extLst>
              <a:ext uri="{FF2B5EF4-FFF2-40B4-BE49-F238E27FC236}">
                <a16:creationId xmlns:a16="http://schemas.microsoft.com/office/drawing/2014/main" id="{32FAE241-6F87-4CA0-B489-3C80F98CB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5192"/>
    </mc:Choice>
    <mc:Fallback xmlns="">
      <p:transition advTm="5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P spid="4" grpId="0" build="p"/>
      <p:bldP spid="4" grpId="1" build="p"/>
      <p:bldP spid="7" grpId="0" bldLvl="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grpSp>
        <p:nvGrpSpPr>
          <p:cNvPr id="21" name="组合 20"/>
          <p:cNvGrpSpPr/>
          <p:nvPr/>
        </p:nvGrpSpPr>
        <p:grpSpPr>
          <a:xfrm>
            <a:off x="474980" y="2320290"/>
            <a:ext cx="9568180" cy="4142740"/>
            <a:chOff x="748" y="3654"/>
            <a:chExt cx="15068" cy="6524"/>
          </a:xfrm>
        </p:grpSpPr>
        <p:sp>
          <p:nvSpPr>
            <p:cNvPr id="10" name="文本框 9"/>
            <p:cNvSpPr txBox="1"/>
            <p:nvPr/>
          </p:nvSpPr>
          <p:spPr>
            <a:xfrm>
              <a:off x="748" y="3654"/>
              <a:ext cx="10511" cy="1843"/>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选择合适的数据分布生成 12*100 条训练集数据和 100 条测试集数据，应用层次模型和非层次模型进行测试</a:t>
              </a:r>
              <a:r>
                <a:rPr lang="zh-CN">
                  <a:latin typeface="微软雅黑" panose="020B0503020204020204" charset="-122"/>
                  <a:ea typeface="微软雅黑" panose="020B0503020204020204" charset="-122"/>
                  <a:cs typeface="微软雅黑" panose="020B0503020204020204" charset="-122"/>
                </a:rPr>
                <a:t>，</a:t>
              </a:r>
              <a:r>
                <a:rPr>
                  <a:latin typeface="微软雅黑" panose="020B0503020204020204" charset="-122"/>
                  <a:ea typeface="微软雅黑" panose="020B0503020204020204" charset="-122"/>
                  <a:cs typeface="微软雅黑" panose="020B0503020204020204" charset="-122"/>
                </a:rPr>
                <a:t>记录联邦学习模型的准确率和时间开销信息</a:t>
              </a:r>
              <a:r>
                <a:rPr lang="zh-CN">
                  <a:latin typeface="微软雅黑" panose="020B0503020204020204" charset="-122"/>
                  <a:ea typeface="微软雅黑" panose="020B0503020204020204" charset="-122"/>
                  <a:cs typeface="微软雅黑" panose="020B0503020204020204" charset="-122"/>
                </a:rPr>
                <a:t>。</a:t>
              </a:r>
            </a:p>
          </p:txBody>
        </p:sp>
        <p:pic>
          <p:nvPicPr>
            <p:cNvPr id="17" name="图片 16"/>
            <p:cNvPicPr>
              <a:picLocks noChangeAspect="1"/>
            </p:cNvPicPr>
            <p:nvPr/>
          </p:nvPicPr>
          <p:blipFill>
            <a:blip r:embed="rId6"/>
            <a:srcRect l="1581" t="9732" r="1143" b="3736"/>
            <a:stretch>
              <a:fillRect/>
            </a:stretch>
          </p:blipFill>
          <p:spPr>
            <a:xfrm>
              <a:off x="1348" y="5492"/>
              <a:ext cx="8770" cy="4686"/>
            </a:xfrm>
            <a:prstGeom prst="rect">
              <a:avLst/>
            </a:prstGeom>
          </p:spPr>
        </p:pic>
        <p:pic>
          <p:nvPicPr>
            <p:cNvPr id="18" name="图片 17"/>
            <p:cNvPicPr>
              <a:picLocks noChangeAspect="1"/>
            </p:cNvPicPr>
            <p:nvPr/>
          </p:nvPicPr>
          <p:blipFill>
            <a:blip r:embed="rId7"/>
            <a:stretch>
              <a:fillRect/>
            </a:stretch>
          </p:blipFill>
          <p:spPr>
            <a:xfrm>
              <a:off x="11198" y="5541"/>
              <a:ext cx="4618" cy="4618"/>
            </a:xfrm>
            <a:prstGeom prst="rect">
              <a:avLst/>
            </a:prstGeom>
          </p:spPr>
        </p:pic>
        <p:sp>
          <p:nvSpPr>
            <p:cNvPr id="19" name="左箭头 18"/>
            <p:cNvSpPr/>
            <p:nvPr/>
          </p:nvSpPr>
          <p:spPr>
            <a:xfrm>
              <a:off x="10118" y="7251"/>
              <a:ext cx="1358" cy="997"/>
            </a:xfrm>
            <a:prstGeom prst="leftArrow">
              <a:avLst/>
            </a:prstGeom>
            <a:no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音频 3">
            <a:hlinkClick r:id="" action="ppaction://media"/>
            <a:extLst>
              <a:ext uri="{FF2B5EF4-FFF2-40B4-BE49-F238E27FC236}">
                <a16:creationId xmlns:a16="http://schemas.microsoft.com/office/drawing/2014/main" id="{BC7DCF27-23D4-4049-B0DD-FDEE2E2C291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7252"/>
    </mc:Choice>
    <mc:Fallback xmlns="">
      <p:transition advTm="37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416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结果分析</a:t>
            </a:r>
          </a:p>
        </p:txBody>
      </p:sp>
      <p:sp>
        <p:nvSpPr>
          <p:cNvPr id="10" name="文本框 9"/>
          <p:cNvSpPr txBox="1"/>
          <p:nvPr/>
        </p:nvSpPr>
        <p:spPr>
          <a:xfrm>
            <a:off x="484505" y="239649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模型的准确率在 0.818-0.829 之间轻微波动，则可认为对该数据， 训练得到的模型基本达到收敛状态，在两种结构下，数据的准确率基本无差异</a:t>
            </a:r>
            <a:r>
              <a:rPr lang="zh-CN">
                <a:latin typeface="微软雅黑" panose="020B0503020204020204" charset="-122"/>
                <a:ea typeface="微软雅黑" panose="020B0503020204020204" charset="-122"/>
                <a:cs typeface="微软雅黑" panose="020B0503020204020204" charset="-122"/>
              </a:rPr>
              <a:t>。</a:t>
            </a:r>
          </a:p>
        </p:txBody>
      </p:sp>
      <p:pic>
        <p:nvPicPr>
          <p:cNvPr id="2" name="图片 15" descr="未命名 (4)"/>
          <p:cNvPicPr>
            <a:picLocks noChangeAspect="1"/>
          </p:cNvPicPr>
          <p:nvPr/>
        </p:nvPicPr>
        <p:blipFill>
          <a:blip r:embed="rId6"/>
          <a:stretch>
            <a:fillRect/>
          </a:stretch>
        </p:blipFill>
        <p:spPr>
          <a:xfrm>
            <a:off x="884555" y="3275965"/>
            <a:ext cx="5690235" cy="3150870"/>
          </a:xfrm>
          <a:prstGeom prst="rect">
            <a:avLst/>
          </a:prstGeom>
        </p:spPr>
      </p:pic>
      <p:pic>
        <p:nvPicPr>
          <p:cNvPr id="5" name="音频 4">
            <a:hlinkClick r:id="" action="ppaction://media"/>
            <a:extLst>
              <a:ext uri="{FF2B5EF4-FFF2-40B4-BE49-F238E27FC236}">
                <a16:creationId xmlns:a16="http://schemas.microsoft.com/office/drawing/2014/main" id="{FF75F51F-EE7B-4867-BC41-91192CBD60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9797"/>
    </mc:Choice>
    <mc:Fallback xmlns="">
      <p:transition advTm="2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15" grpId="0"/>
      <p:bldP spid="15" grpId="1"/>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416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结果分析</a:t>
            </a:r>
          </a:p>
        </p:txBody>
      </p:sp>
      <p:sp>
        <p:nvSpPr>
          <p:cNvPr id="10" name="文本框 9"/>
          <p:cNvSpPr txBox="1"/>
          <p:nvPr/>
        </p:nvSpPr>
        <p:spPr>
          <a:xfrm>
            <a:off x="484505" y="239649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随着设备数量的增加，无层次模型的时间开销增长呈线性上升趋势，层次结构则相对增幅较小</a:t>
            </a:r>
            <a:r>
              <a:rPr lang="zh-CN">
                <a:latin typeface="微软雅黑" panose="020B0503020204020204" charset="-122"/>
                <a:ea typeface="微软雅黑" panose="020B0503020204020204" charset="-122"/>
                <a:cs typeface="微软雅黑" panose="020B0503020204020204" charset="-122"/>
              </a:rPr>
              <a:t>。</a:t>
            </a:r>
          </a:p>
        </p:txBody>
      </p:sp>
      <p:pic>
        <p:nvPicPr>
          <p:cNvPr id="20" name="图片 20" descr="传统折线图"/>
          <p:cNvPicPr>
            <a:picLocks noChangeAspect="1"/>
          </p:cNvPicPr>
          <p:nvPr/>
        </p:nvPicPr>
        <p:blipFill>
          <a:blip r:embed="rId6"/>
          <a:stretch>
            <a:fillRect/>
          </a:stretch>
        </p:blipFill>
        <p:spPr>
          <a:xfrm>
            <a:off x="853440" y="3207385"/>
            <a:ext cx="5894705" cy="3263900"/>
          </a:xfrm>
          <a:prstGeom prst="rect">
            <a:avLst/>
          </a:prstGeom>
        </p:spPr>
      </p:pic>
      <p:pic>
        <p:nvPicPr>
          <p:cNvPr id="4" name="音频 3">
            <a:hlinkClick r:id="" action="ppaction://media"/>
            <a:extLst>
              <a:ext uri="{FF2B5EF4-FFF2-40B4-BE49-F238E27FC236}">
                <a16:creationId xmlns:a16="http://schemas.microsoft.com/office/drawing/2014/main" id="{15857EE5-DA25-4CF0-BB89-A77C926619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19213"/>
    </mc:Choice>
    <mc:Fallback xmlns="">
      <p:transition advTm="1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strVal val="#ppt_w*0.70"/>
                                          </p:val>
                                        </p:tav>
                                        <p:tav tm="100000">
                                          <p:val>
                                            <p:strVal val="#ppt_w"/>
                                          </p:val>
                                        </p:tav>
                                      </p:tavLst>
                                    </p:anim>
                                    <p:anim calcmode="lin" valueType="num">
                                      <p:cBhvr>
                                        <p:cTn id="23" dur="1000" fill="hold"/>
                                        <p:tgtEl>
                                          <p:spTgt spid="20"/>
                                        </p:tgtEl>
                                        <p:attrNameLst>
                                          <p:attrName>ppt_h</p:attrName>
                                        </p:attrNameLst>
                                      </p:cBhvr>
                                      <p:tavLst>
                                        <p:tav tm="0">
                                          <p:val>
                                            <p:strVal val="#ppt_h"/>
                                          </p:val>
                                        </p:tav>
                                        <p:tav tm="100000">
                                          <p:val>
                                            <p:strVal val="#ppt_h"/>
                                          </p:val>
                                        </p:tav>
                                      </p:tavLst>
                                    </p:anim>
                                    <p:animEffect transition="in" filter="fade">
                                      <p:cBhvr>
                                        <p:cTn id="2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74980" y="2320406"/>
            <a:ext cx="6674485"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选择与上不同的数据分布生成 12*5000 条训练集数据和 5000 条测试集数据，重复实验操作</a:t>
            </a:r>
            <a:r>
              <a:rPr lang="zh-CN">
                <a:latin typeface="微软雅黑" panose="020B0503020204020204" charset="-122"/>
                <a:ea typeface="微软雅黑" panose="020B0503020204020204" charset="-122"/>
                <a:cs typeface="微软雅黑" panose="020B0503020204020204" charset="-122"/>
              </a:rPr>
              <a:t>。</a:t>
            </a:r>
          </a:p>
        </p:txBody>
      </p:sp>
      <p:pic>
        <p:nvPicPr>
          <p:cNvPr id="16" name="图片 16" descr="未命名 (5)"/>
          <p:cNvPicPr>
            <a:picLocks noChangeAspect="1"/>
          </p:cNvPicPr>
          <p:nvPr/>
        </p:nvPicPr>
        <p:blipFill>
          <a:blip r:embed="rId6"/>
          <a:stretch>
            <a:fillRect/>
          </a:stretch>
        </p:blipFill>
        <p:spPr>
          <a:xfrm>
            <a:off x="815340" y="3130550"/>
            <a:ext cx="5993765" cy="3318510"/>
          </a:xfrm>
          <a:prstGeom prst="rect">
            <a:avLst/>
          </a:prstGeom>
        </p:spPr>
      </p:pic>
      <p:pic>
        <p:nvPicPr>
          <p:cNvPr id="4" name="音频 3">
            <a:hlinkClick r:id="" action="ppaction://media"/>
            <a:extLst>
              <a:ext uri="{FF2B5EF4-FFF2-40B4-BE49-F238E27FC236}">
                <a16:creationId xmlns:a16="http://schemas.microsoft.com/office/drawing/2014/main" id="{FA4DED52-93D3-40BF-8228-3CF55CC4E8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5613"/>
    </mc:Choice>
    <mc:Fallback xmlns="">
      <p:transition advTm="25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strVal val="#ppt_w*0.70"/>
                                          </p:val>
                                        </p:tav>
                                        <p:tav tm="100000">
                                          <p:val>
                                            <p:strVal val="#ppt_w"/>
                                          </p:val>
                                        </p:tav>
                                      </p:tavLst>
                                    </p:anim>
                                    <p:anim calcmode="lin" valueType="num">
                                      <p:cBhvr>
                                        <p:cTn id="23" dur="1000" fill="hold"/>
                                        <p:tgtEl>
                                          <p:spTgt spid="16"/>
                                        </p:tgtEl>
                                        <p:attrNameLst>
                                          <p:attrName>ppt_h</p:attrName>
                                        </p:attrNameLst>
                                      </p:cBhvr>
                                      <p:tavLst>
                                        <p:tav tm="0">
                                          <p:val>
                                            <p:strVal val="#ppt_h"/>
                                          </p:val>
                                        </p:tav>
                                        <p:tav tm="100000">
                                          <p:val>
                                            <p:strVal val="#ppt_h"/>
                                          </p:val>
                                        </p:tav>
                                      </p:tavLst>
                                    </p:anim>
                                    <p:animEffect transition="in" filter="fade">
                                      <p:cBhvr>
                                        <p:cTn id="2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26)"/>
</p:tagLst>
</file>

<file path=ppt/tags/tag10.xml><?xml version="1.0" encoding="utf-8"?>
<p:tagLst xmlns:a="http://schemas.openxmlformats.org/drawingml/2006/main" xmlns:r="http://schemas.openxmlformats.org/officeDocument/2006/relationships" xmlns:p="http://schemas.openxmlformats.org/presentationml/2006/main">
  <p:tag name="TIMING" val="|1.5|23.2"/>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2"/>
</p:tagLst>
</file>

<file path=ppt/tags/tag13.xml><?xml version="1.0" encoding="utf-8"?>
<p:tagLst xmlns:a="http://schemas.openxmlformats.org/drawingml/2006/main" xmlns:r="http://schemas.openxmlformats.org/officeDocument/2006/relationships" xmlns:p="http://schemas.openxmlformats.org/presentationml/2006/main">
  <p:tag name="TIMING" val="|0.7|8"/>
</p:tagLst>
</file>

<file path=ppt/tags/tag14.xml><?xml version="1.0" encoding="utf-8"?>
<p:tagLst xmlns:a="http://schemas.openxmlformats.org/drawingml/2006/main" xmlns:r="http://schemas.openxmlformats.org/officeDocument/2006/relationships" xmlns:p="http://schemas.openxmlformats.org/presentationml/2006/main">
  <p:tag name="TIMING" val="|1.1"/>
</p:tagLst>
</file>

<file path=ppt/tags/tag15.xml><?xml version="1.0" encoding="utf-8"?>
<p:tagLst xmlns:a="http://schemas.openxmlformats.org/drawingml/2006/main" xmlns:r="http://schemas.openxmlformats.org/officeDocument/2006/relationships" xmlns:p="http://schemas.openxmlformats.org/presentationml/2006/main">
  <p:tag name="TIMING" val="|4.1"/>
</p:tagLst>
</file>

<file path=ppt/tags/tag16.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1.9|18|21.4"/>
</p:tagLst>
</file>

<file path=ppt/tags/tag3.xml><?xml version="1.0" encoding="utf-8"?>
<p:tagLst xmlns:a="http://schemas.openxmlformats.org/drawingml/2006/main" xmlns:r="http://schemas.openxmlformats.org/officeDocument/2006/relationships" xmlns:p="http://schemas.openxmlformats.org/presentationml/2006/main">
  <p:tag name="TIMING" val="|0.8|3.1"/>
</p:tagLst>
</file>

<file path=ppt/tags/tag4.xml><?xml version="1.0" encoding="utf-8"?>
<p:tagLst xmlns:a="http://schemas.openxmlformats.org/drawingml/2006/main" xmlns:r="http://schemas.openxmlformats.org/officeDocument/2006/relationships" xmlns:p="http://schemas.openxmlformats.org/presentationml/2006/main">
  <p:tag name="TIMING" val="|5"/>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6|37.8"/>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539</Words>
  <Application>Microsoft Office PowerPoint</Application>
  <PresentationFormat>宽屏</PresentationFormat>
  <Paragraphs>103</Paragraphs>
  <Slides>20</Slides>
  <Notes>16</Notes>
  <HiddenSlides>0</HiddenSlides>
  <MMClips>18</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宋体</vt:lpstr>
      <vt:lpstr>微软雅黑</vt:lpstr>
      <vt:lpstr>Arial</vt:lpstr>
      <vt:lpstr>Calibri</vt:lpstr>
      <vt:lpstr>Segoe UI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云边智能团队</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云边计算模型下轻量级的安全联邦学习系统</dc:title>
  <dc:creator>梁红</dc:creator>
  <cp:keywords>云边计算模型下轻量级的安全联邦学习系统</cp:keywords>
  <dc:description>云边计算模型下轻量级的安全联邦学习系统</dc:description>
  <cp:lastModifiedBy>L</cp:lastModifiedBy>
  <cp:revision>583</cp:revision>
  <dcterms:created xsi:type="dcterms:W3CDTF">2015-08-18T02:51:00Z</dcterms:created>
  <dcterms:modified xsi:type="dcterms:W3CDTF">2023-06-23T03:35:59Z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